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9"/>
  </p:sldMasterIdLst>
  <p:notesMasterIdLst>
    <p:notesMasterId r:id="rId25"/>
  </p:notesMasterIdLst>
  <p:sldIdLst>
    <p:sldId id="256" r:id="rId10"/>
    <p:sldId id="273" r:id="rId11"/>
    <p:sldId id="279" r:id="rId12"/>
    <p:sldId id="282" r:id="rId13"/>
    <p:sldId id="283" r:id="rId14"/>
    <p:sldId id="284" r:id="rId15"/>
    <p:sldId id="285" r:id="rId16"/>
    <p:sldId id="278" r:id="rId17"/>
    <p:sldId id="274" r:id="rId18"/>
    <p:sldId id="276" r:id="rId19"/>
    <p:sldId id="277" r:id="rId20"/>
    <p:sldId id="286" r:id="rId21"/>
    <p:sldId id="288" r:id="rId22"/>
    <p:sldId id="281" r:id="rId23"/>
    <p:sldId id="287" r:id="rId24"/>
  </p:sldIdLst>
  <p:sldSz cx="9144000" cy="5143500" type="screen16x9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99CCFF"/>
    <a:srgbClr val="FFFFFF"/>
    <a:srgbClr val="FF0000"/>
    <a:srgbClr val="CC0000"/>
    <a:srgbClr val="00703C"/>
    <a:srgbClr val="EA6A20"/>
    <a:srgbClr val="F7E8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03" autoAdjust="0"/>
    <p:restoredTop sz="89873" autoAdjust="0"/>
  </p:normalViewPr>
  <p:slideViewPr>
    <p:cSldViewPr>
      <p:cViewPr>
        <p:scale>
          <a:sx n="94" d="100"/>
          <a:sy n="94" d="100"/>
        </p:scale>
        <p:origin x="-462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-2520" y="-78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customXml" Target="../customXml/item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customXml" Target="../customXml/item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1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367" cy="461489"/>
          </a:xfrm>
          <a:prstGeom prst="rect">
            <a:avLst/>
          </a:prstGeom>
        </p:spPr>
        <p:txBody>
          <a:bodyPr vert="horz" lIns="90270" tIns="45135" rIns="90270" bIns="4513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1456" y="0"/>
            <a:ext cx="3037366" cy="461489"/>
          </a:xfrm>
          <a:prstGeom prst="rect">
            <a:avLst/>
          </a:prstGeom>
        </p:spPr>
        <p:txBody>
          <a:bodyPr vert="horz" lIns="90270" tIns="45135" rIns="90270" bIns="45135" rtlCol="0"/>
          <a:lstStyle>
            <a:lvl1pPr algn="r">
              <a:defRPr sz="1200"/>
            </a:lvl1pPr>
          </a:lstStyle>
          <a:p>
            <a:fld id="{85292355-EE37-4EC4-90EC-568BAF79238D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7038" y="692150"/>
            <a:ext cx="6157912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270" tIns="45135" rIns="90270" bIns="4513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567" y="4386506"/>
            <a:ext cx="5609267" cy="4156549"/>
          </a:xfrm>
          <a:prstGeom prst="rect">
            <a:avLst/>
          </a:prstGeom>
        </p:spPr>
        <p:txBody>
          <a:bodyPr vert="horz" lIns="90270" tIns="45135" rIns="90270" bIns="4513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3012"/>
            <a:ext cx="3037367" cy="461489"/>
          </a:xfrm>
          <a:prstGeom prst="rect">
            <a:avLst/>
          </a:prstGeom>
        </p:spPr>
        <p:txBody>
          <a:bodyPr vert="horz" lIns="90270" tIns="45135" rIns="90270" bIns="4513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1456" y="8773012"/>
            <a:ext cx="3037366" cy="461489"/>
          </a:xfrm>
          <a:prstGeom prst="rect">
            <a:avLst/>
          </a:prstGeom>
        </p:spPr>
        <p:txBody>
          <a:bodyPr vert="horz" lIns="90270" tIns="45135" rIns="90270" bIns="45135" rtlCol="0" anchor="b"/>
          <a:lstStyle>
            <a:lvl1pPr algn="r">
              <a:defRPr sz="1200"/>
            </a:lvl1pPr>
          </a:lstStyle>
          <a:p>
            <a:fld id="{02FA1B3D-2C4A-421D-85A5-3C241C51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70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</a:t>
            </a:r>
            <a:r>
              <a:rPr lang="en-US" baseline="0" dirty="0" smtClean="0"/>
              <a:t> showing solar, connected, </a:t>
            </a:r>
            <a:r>
              <a:rPr lang="en-US" baseline="0" dirty="0" smtClean="0"/>
              <a:t>distribution, </a:t>
            </a:r>
            <a:r>
              <a:rPr lang="en-US" baseline="0" dirty="0" err="1" smtClean="0"/>
              <a:t>carolinas</a:t>
            </a:r>
            <a:r>
              <a:rPr lang="en-US" baseline="0" dirty="0" smtClean="0"/>
              <a:t> and PEC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FA1B3D-2C4A-421D-85A5-3C241C517A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88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</a:t>
            </a:r>
            <a:r>
              <a:rPr lang="en-US" baseline="0" dirty="0" smtClean="0"/>
              <a:t> showing solar, connected, distribution, ONLY </a:t>
            </a:r>
            <a:r>
              <a:rPr lang="en-US" baseline="0" dirty="0" err="1" smtClean="0"/>
              <a:t>carolinas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FA1B3D-2C4A-421D-85A5-3C241C517A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09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Should I include</a:t>
            </a:r>
            <a:r>
              <a:rPr lang="en-US" baseline="0" dirty="0" smtClean="0"/>
              <a:t> the back ground map for this presentation?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FA1B3D-2C4A-421D-85A5-3C241C517A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54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FA1B3D-2C4A-421D-85A5-3C241C517A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302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4781794"/>
            <a:ext cx="9144000" cy="361705"/>
            <a:chOff x="0" y="4781794"/>
            <a:chExt cx="9144000" cy="361705"/>
          </a:xfrm>
        </p:grpSpPr>
        <p:sp>
          <p:nvSpPr>
            <p:cNvPr id="17" name="Date Placeholder 3"/>
            <p:cNvSpPr txBox="1">
              <a:spLocks/>
            </p:cNvSpPr>
            <p:nvPr userDrawn="1"/>
          </p:nvSpPr>
          <p:spPr>
            <a:xfrm>
              <a:off x="0" y="4781794"/>
              <a:ext cx="9144000" cy="361705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C   PER</a:t>
              </a:r>
              <a:endParaRPr lang="en-US" dirty="0"/>
            </a:p>
          </p:txBody>
        </p:sp>
        <p:pic>
          <p:nvPicPr>
            <p:cNvPr id="18" name="Picture 17" descr="C:\Users\DANS\Google Drive\03 Private\CAPER Logo Test 4.jpg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4844025"/>
              <a:ext cx="273050" cy="21797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 12"/>
          <p:cNvGrpSpPr>
            <a:grpSpLocks noChangeAspect="1"/>
          </p:cNvGrpSpPr>
          <p:nvPr userDrawn="1"/>
        </p:nvGrpSpPr>
        <p:grpSpPr>
          <a:xfrm rot="5400000">
            <a:off x="7857661" y="3859588"/>
            <a:ext cx="1289764" cy="1282914"/>
            <a:chOff x="5769181" y="137839"/>
            <a:chExt cx="3162729" cy="2433911"/>
          </a:xfrm>
        </p:grpSpPr>
        <p:sp>
          <p:nvSpPr>
            <p:cNvPr id="14" name="Diagonal Stripe 13"/>
            <p:cNvSpPr/>
            <p:nvPr userDrawn="1"/>
          </p:nvSpPr>
          <p:spPr>
            <a:xfrm rot="5400000">
              <a:off x="7337769" y="-43760"/>
              <a:ext cx="1411983" cy="1776299"/>
            </a:xfrm>
            <a:prstGeom prst="diagStripe">
              <a:avLst>
                <a:gd name="adj" fmla="val 60420"/>
              </a:avLst>
            </a:prstGeom>
            <a:solidFill>
              <a:srgbClr val="EA6A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" name="Diagonal Stripe 14"/>
            <p:cNvSpPr/>
            <p:nvPr userDrawn="1"/>
          </p:nvSpPr>
          <p:spPr>
            <a:xfrm rot="5400000">
              <a:off x="6722373" y="-112857"/>
              <a:ext cx="1958841" cy="2460233"/>
            </a:xfrm>
            <a:prstGeom prst="diagStripe">
              <a:avLst>
                <a:gd name="adj" fmla="val 70830"/>
              </a:avLst>
            </a:prstGeom>
            <a:solidFill>
              <a:srgbClr val="007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6" name="Diagonal Stripe 15"/>
            <p:cNvSpPr/>
            <p:nvPr userDrawn="1"/>
          </p:nvSpPr>
          <p:spPr>
            <a:xfrm rot="5400000">
              <a:off x="6133871" y="-226290"/>
              <a:ext cx="2433350" cy="3162729"/>
            </a:xfrm>
            <a:prstGeom prst="diagStripe">
              <a:avLst>
                <a:gd name="adj" fmla="val 77604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8792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8" name="Picture 7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4923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8" name="Picture 7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979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0" y="4772161"/>
            <a:ext cx="9144000" cy="361705"/>
            <a:chOff x="0" y="4781794"/>
            <a:chExt cx="9144000" cy="361705"/>
          </a:xfrm>
        </p:grpSpPr>
        <p:sp>
          <p:nvSpPr>
            <p:cNvPr id="18" name="Date Placeholder 3"/>
            <p:cNvSpPr txBox="1">
              <a:spLocks/>
            </p:cNvSpPr>
            <p:nvPr userDrawn="1"/>
          </p:nvSpPr>
          <p:spPr>
            <a:xfrm>
              <a:off x="0" y="4781794"/>
              <a:ext cx="9144000" cy="361705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C   PER</a:t>
              </a:r>
              <a:endParaRPr lang="en-US" dirty="0"/>
            </a:p>
          </p:txBody>
        </p:sp>
        <p:pic>
          <p:nvPicPr>
            <p:cNvPr id="19" name="Picture 18" descr="C:\Users\DANS\Google Drive\03 Private\CAPER Logo Test 4.jpg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4844025"/>
              <a:ext cx="273050" cy="21797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 12"/>
          <p:cNvGrpSpPr>
            <a:grpSpLocks noChangeAspect="1"/>
          </p:cNvGrpSpPr>
          <p:nvPr userDrawn="1"/>
        </p:nvGrpSpPr>
        <p:grpSpPr>
          <a:xfrm rot="5400000">
            <a:off x="7857661" y="3859588"/>
            <a:ext cx="1289764" cy="1282914"/>
            <a:chOff x="5769181" y="137839"/>
            <a:chExt cx="3162729" cy="2433911"/>
          </a:xfrm>
        </p:grpSpPr>
        <p:sp>
          <p:nvSpPr>
            <p:cNvPr id="14" name="Diagonal Stripe 13"/>
            <p:cNvSpPr/>
            <p:nvPr userDrawn="1"/>
          </p:nvSpPr>
          <p:spPr>
            <a:xfrm rot="5400000">
              <a:off x="7337769" y="-43760"/>
              <a:ext cx="1411983" cy="1776299"/>
            </a:xfrm>
            <a:prstGeom prst="diagStripe">
              <a:avLst>
                <a:gd name="adj" fmla="val 60420"/>
              </a:avLst>
            </a:prstGeom>
            <a:solidFill>
              <a:srgbClr val="EA6A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5" name="Diagonal Stripe 14"/>
            <p:cNvSpPr/>
            <p:nvPr userDrawn="1"/>
          </p:nvSpPr>
          <p:spPr>
            <a:xfrm rot="5400000">
              <a:off x="6722373" y="-112857"/>
              <a:ext cx="1958841" cy="2460233"/>
            </a:xfrm>
            <a:prstGeom prst="diagStripe">
              <a:avLst>
                <a:gd name="adj" fmla="val 70830"/>
              </a:avLst>
            </a:prstGeom>
            <a:solidFill>
              <a:srgbClr val="007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6" name="Diagonal Stripe 15"/>
            <p:cNvSpPr/>
            <p:nvPr userDrawn="1"/>
          </p:nvSpPr>
          <p:spPr>
            <a:xfrm rot="5400000">
              <a:off x="6133871" y="-226290"/>
              <a:ext cx="2433350" cy="3162729"/>
            </a:xfrm>
            <a:prstGeom prst="diagStripe">
              <a:avLst>
                <a:gd name="adj" fmla="val 77604"/>
              </a:avLst>
            </a:prstGeom>
            <a:solidFill>
              <a:srgbClr val="C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063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781794"/>
            <a:ext cx="9144000" cy="361705"/>
            <a:chOff x="0" y="4781794"/>
            <a:chExt cx="9144000" cy="361705"/>
          </a:xfrm>
        </p:grpSpPr>
        <p:sp>
          <p:nvSpPr>
            <p:cNvPr id="10" name="Date Placeholder 3"/>
            <p:cNvSpPr txBox="1">
              <a:spLocks/>
            </p:cNvSpPr>
            <p:nvPr userDrawn="1"/>
          </p:nvSpPr>
          <p:spPr>
            <a:xfrm>
              <a:off x="0" y="4781794"/>
              <a:ext cx="9144000" cy="361705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C   PER</a:t>
              </a:r>
              <a:endParaRPr lang="en-US" dirty="0"/>
            </a:p>
          </p:txBody>
        </p:sp>
        <p:pic>
          <p:nvPicPr>
            <p:cNvPr id="11" name="Picture 10" descr="C:\Users\DANS\Google Drive\03 Private\CAPER Logo Test 4.jpg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4844025"/>
              <a:ext cx="273050" cy="21797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674258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4781794"/>
            <a:ext cx="9144000" cy="361705"/>
            <a:chOff x="0" y="4781794"/>
            <a:chExt cx="9144000" cy="361705"/>
          </a:xfrm>
        </p:grpSpPr>
        <p:sp>
          <p:nvSpPr>
            <p:cNvPr id="11" name="Date Placeholder 3"/>
            <p:cNvSpPr txBox="1">
              <a:spLocks/>
            </p:cNvSpPr>
            <p:nvPr userDrawn="1"/>
          </p:nvSpPr>
          <p:spPr>
            <a:xfrm>
              <a:off x="0" y="4781794"/>
              <a:ext cx="9144000" cy="361705"/>
            </a:xfrm>
            <a:prstGeom prst="rect">
              <a:avLst/>
            </a:prstGeom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p:spPr>
          <p:txBody>
            <a:bodyPr vert="horz" lIns="91440" tIns="45720" rIns="91440" bIns="4572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24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smtClean="0"/>
                <a:t>C   PER</a:t>
              </a:r>
              <a:endParaRPr lang="en-US" dirty="0"/>
            </a:p>
          </p:txBody>
        </p:sp>
        <p:pic>
          <p:nvPicPr>
            <p:cNvPr id="12" name="Picture 11" descr="C:\Users\DANS\Google Drive\03 Private\CAPER Logo Test 4.jpg"/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600" y="4844025"/>
              <a:ext cx="273050" cy="21797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942798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11" name="Picture 10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2090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7" name="Picture 6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4345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6" name="Picture 5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97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9" name="Picture 8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11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6317"/>
            <a:ext cx="2133600" cy="273844"/>
          </a:xfrm>
          <a:prstGeom prst="rect">
            <a:avLst/>
          </a:prstGeom>
        </p:spPr>
        <p:txBody>
          <a:bodyPr/>
          <a:lstStyle/>
          <a:p>
            <a:fld id="{BFE4ABA5-C905-4825-8872-D86BC7CBE79A}" type="datetimeFigureOut">
              <a:rPr lang="en-US" smtClean="0"/>
              <a:t>3/24/2016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5E830-3C7C-4F15-AAD2-A34ED5297E2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76200" y="478179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   PER</a:t>
            </a:r>
            <a:endParaRPr lang="en-US" dirty="0"/>
          </a:p>
        </p:txBody>
      </p:sp>
      <p:pic>
        <p:nvPicPr>
          <p:cNvPr id="9" name="Picture 8" descr="C:\Users\DANS\Google Drive\03 Private\CAPER Logo Test 4.jpg"/>
          <p:cNvPicPr>
            <a:picLocks noChangeAspect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809728"/>
            <a:ext cx="273050" cy="2179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5426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4767262"/>
            <a:ext cx="9144000" cy="376238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1534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1534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5E830-3C7C-4F15-AAD2-A34ED5297E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41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ight Triangle 5"/>
          <p:cNvSpPr/>
          <p:nvPr/>
        </p:nvSpPr>
        <p:spPr>
          <a:xfrm rot="10800000">
            <a:off x="7192370" y="-560"/>
            <a:ext cx="1951630" cy="170151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" name="Diagonal Stripe 6"/>
          <p:cNvSpPr/>
          <p:nvPr/>
        </p:nvSpPr>
        <p:spPr>
          <a:xfrm rot="5400000">
            <a:off x="7549859" y="-182159"/>
            <a:ext cx="1411983" cy="1776299"/>
          </a:xfrm>
          <a:prstGeom prst="diagStripe">
            <a:avLst>
              <a:gd name="adj" fmla="val 60420"/>
            </a:avLst>
          </a:prstGeom>
          <a:solidFill>
            <a:srgbClr val="EA6A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Diagonal Stripe 7"/>
          <p:cNvSpPr/>
          <p:nvPr/>
        </p:nvSpPr>
        <p:spPr>
          <a:xfrm rot="5400000">
            <a:off x="6934463" y="-251256"/>
            <a:ext cx="1958841" cy="2460233"/>
          </a:xfrm>
          <a:prstGeom prst="diagStripe">
            <a:avLst>
              <a:gd name="adj" fmla="val 70830"/>
            </a:avLst>
          </a:prstGeom>
          <a:solidFill>
            <a:srgbClr val="0070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Diagonal Stripe 8"/>
          <p:cNvSpPr/>
          <p:nvPr/>
        </p:nvSpPr>
        <p:spPr>
          <a:xfrm rot="5400000">
            <a:off x="6345961" y="-364689"/>
            <a:ext cx="2433350" cy="3162729"/>
          </a:xfrm>
          <a:prstGeom prst="diagStripe">
            <a:avLst>
              <a:gd name="adj" fmla="val 77604"/>
            </a:avLst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52400" y="57150"/>
            <a:ext cx="5486400" cy="2028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/>
            <a:r>
              <a:rPr lang="en-US" sz="11500" dirty="0">
                <a:solidFill>
                  <a:srgbClr val="000000"/>
                </a:solidFill>
                <a:effectLst/>
                <a:latin typeface="Arial"/>
                <a:ea typeface="Adobe Gothic Std B"/>
              </a:rPr>
              <a:t>C   PER</a:t>
            </a:r>
            <a:endParaRPr lang="en-US" sz="2800" dirty="0">
              <a:effectLst/>
              <a:latin typeface="Times New Roman"/>
              <a:ea typeface="SimSun"/>
            </a:endParaRPr>
          </a:p>
        </p:txBody>
      </p:sp>
      <p:pic>
        <p:nvPicPr>
          <p:cNvPr id="11" name="Picture 10" descr="C:\Users\DANS\Google Drive\03 Private\CAPER Logo Test 4.jpg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85750"/>
            <a:ext cx="1647252" cy="131501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258445" y="1443279"/>
            <a:ext cx="8627110" cy="1285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/>
            <a:r>
              <a:rPr lang="en-US" sz="3600" b="1" dirty="0">
                <a:effectLst/>
                <a:latin typeface="Arial"/>
                <a:ea typeface="Adobe Gothic Std B"/>
              </a:rPr>
              <a:t>Center for Advanced Power Engineering Research</a:t>
            </a:r>
            <a:endParaRPr lang="en-US" sz="2000" dirty="0">
              <a:effectLst/>
              <a:latin typeface="Times New Roman"/>
              <a:ea typeface="SimSun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52400" y="2739551"/>
            <a:ext cx="8627110" cy="1863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 algn="ctr"/>
            <a:r>
              <a:rPr lang="en-US" sz="2000" b="1" dirty="0" smtClean="0">
                <a:latin typeface="Arial"/>
                <a:ea typeface="SimSun"/>
              </a:rPr>
              <a:t>Presented By:</a:t>
            </a:r>
          </a:p>
          <a:p>
            <a:pPr marL="0" marR="0" algn="ctr"/>
            <a:endParaRPr lang="en-US" sz="2000" b="1" dirty="0" smtClean="0">
              <a:latin typeface="Arial"/>
              <a:ea typeface="SimSun"/>
            </a:endParaRPr>
          </a:p>
          <a:p>
            <a:pPr marL="0" marR="0" algn="ctr"/>
            <a:r>
              <a:rPr lang="en-US" sz="2400" b="1" dirty="0" smtClean="0">
                <a:latin typeface="Arial"/>
                <a:ea typeface="SimSun"/>
              </a:rPr>
              <a:t>Libby Zanin</a:t>
            </a:r>
          </a:p>
          <a:p>
            <a:pPr marL="0" marR="0" algn="ctr"/>
            <a:endParaRPr lang="en-US" sz="2400" b="1" dirty="0" smtClean="0">
              <a:latin typeface="Arial"/>
              <a:ea typeface="SimSun"/>
            </a:endParaRPr>
          </a:p>
          <a:p>
            <a:pPr marL="0" marR="0" algn="ctr"/>
            <a:r>
              <a:rPr lang="en-US" sz="2000" b="1" dirty="0" smtClean="0">
                <a:latin typeface="Arial"/>
                <a:ea typeface="SimSun"/>
              </a:rPr>
              <a:t>Clemson University</a:t>
            </a:r>
          </a:p>
        </p:txBody>
      </p:sp>
    </p:spTree>
    <p:extLst>
      <p:ext uri="{BB962C8B-B14F-4D97-AF65-F5344CB8AC3E}">
        <p14:creationId xmlns:p14="http://schemas.microsoft.com/office/powerpoint/2010/main" val="254736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914400" y="3810"/>
            <a:ext cx="28468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pl-PL" sz="2800" dirty="0" smtClean="0"/>
              <a:t>Commercial</a:t>
            </a:r>
            <a:endParaRPr lang="pl-PL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8181" t="21219" r="52727" b="15635"/>
          <a:stretch/>
        </p:blipFill>
        <p:spPr>
          <a:xfrm>
            <a:off x="228600" y="527030"/>
            <a:ext cx="8229600" cy="415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914400" y="26670"/>
            <a:ext cx="28138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pl-PL" sz="2800" dirty="0"/>
              <a:t>Utility </a:t>
            </a:r>
            <a:r>
              <a:rPr lang="pl-PL" sz="2800" dirty="0" smtClean="0"/>
              <a:t>Scale</a:t>
            </a:r>
            <a:endParaRPr lang="pl-PL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6980" t="23945" r="52279" b="14074"/>
          <a:stretch/>
        </p:blipFill>
        <p:spPr>
          <a:xfrm>
            <a:off x="152400" y="549889"/>
            <a:ext cx="8763000" cy="416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2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Capacity in Classes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1410329"/>
              </p:ext>
            </p:extLst>
          </p:nvPr>
        </p:nvGraphicFramePr>
        <p:xfrm>
          <a:off x="381000" y="1123950"/>
          <a:ext cx="83058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286000"/>
                <a:gridCol w="2209800"/>
                <a:gridCol w="2057400"/>
              </a:tblGrid>
              <a:tr h="4470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Class 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Connected Capacity</a:t>
                      </a:r>
                      <a:r>
                        <a:rPr lang="en-US" sz="1800" baseline="0" dirty="0" smtClean="0">
                          <a:latin typeface="+mn-lt"/>
                        </a:rPr>
                        <a:t> (kW)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Pending Capacity</a:t>
                      </a:r>
                      <a:r>
                        <a:rPr lang="en-US" sz="1800" baseline="0" dirty="0" smtClean="0">
                          <a:latin typeface="+mn-lt"/>
                        </a:rPr>
                        <a:t> (kW)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Weighted Total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Residential 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9911.04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1474.19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800" b="0" i="0" u="none" strike="noStrike" dirty="0">
                          <a:effectLst/>
                          <a:latin typeface="+mn-lt"/>
                        </a:rPr>
                        <a:t>8223.6714</a:t>
                      </a: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Commercial 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5629.72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2181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800" b="0" i="0" u="none" strike="noStrike">
                          <a:effectLst/>
                          <a:latin typeface="+mn-lt"/>
                        </a:rPr>
                        <a:t>4939.976</a:t>
                      </a: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Utility Scale 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196947.8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688567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800" b="0" i="0" u="none" strike="noStrike" dirty="0">
                          <a:effectLst/>
                          <a:latin typeface="+mn-lt"/>
                        </a:rPr>
                        <a:t>295271.752</a:t>
                      </a: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+mn-lt"/>
                        </a:rPr>
                        <a:t>Residential DEP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5430.28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1308.36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4605.9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+mn-lt"/>
                        </a:rPr>
                        <a:t>Commercial DEP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9072.76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2709.98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8440.2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+mn-lt"/>
                        </a:rPr>
                        <a:t>Utility Scale DEP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465600.9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1841.25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+mn-lt"/>
                        </a:rPr>
                        <a:t>740731.6</a:t>
                      </a: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05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153400" cy="3965972"/>
          </a:xfrm>
        </p:spPr>
        <p:txBody>
          <a:bodyPr/>
          <a:lstStyle/>
          <a:p>
            <a:r>
              <a:rPr lang="en-US" dirty="0" smtClean="0"/>
              <a:t>MOREY’S SLIDES?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2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750"/>
            <a:ext cx="8153400" cy="4308872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 err="1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Bellhaven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 mile radius only 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Connected      Pending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   271.908 </a:t>
            </a:r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106.86</a:t>
            </a:r>
            <a:endParaRPr lang="en-US" altLang="en-US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   135 </a:t>
            </a:r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358.6</a:t>
            </a:r>
            <a:endParaRPr lang="en-US" altLang="en-US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   21450 </a:t>
            </a:r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21890</a:t>
            </a:r>
            <a:endParaRPr lang="en-US" altLang="en-US" sz="800" dirty="0"/>
          </a:p>
          <a:p>
            <a:endParaRPr lang="en-US" dirty="0"/>
          </a:p>
        </p:txBody>
      </p:sp>
      <p:pic>
        <p:nvPicPr>
          <p:cNvPr id="1026" name="Picture 2" descr="https://ssl.gstatic.com/ui/v1/icons/mail/images/cleardot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" y="4095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Research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a weighted total of pending and connected installed capacity to determine the probability of future instillations</a:t>
            </a:r>
          </a:p>
          <a:p>
            <a:pPr lvl="1"/>
            <a:r>
              <a:rPr lang="en-US" dirty="0" smtClean="0"/>
              <a:t>Considering many factors including location, time, price of electricity, and tax incentives</a:t>
            </a:r>
          </a:p>
        </p:txBody>
      </p:sp>
    </p:spTree>
    <p:extLst>
      <p:ext uri="{BB962C8B-B14F-4D97-AF65-F5344CB8AC3E}">
        <p14:creationId xmlns:p14="http://schemas.microsoft.com/office/powerpoint/2010/main" val="141540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09550"/>
            <a:ext cx="8153400" cy="4572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Project Goals</a:t>
            </a:r>
            <a:endParaRPr lang="en-US" sz="32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742950"/>
            <a:ext cx="8153400" cy="3851672"/>
          </a:xfrm>
        </p:spPr>
        <p:txBody>
          <a:bodyPr>
            <a:noAutofit/>
          </a:bodyPr>
          <a:lstStyle/>
          <a:p>
            <a:r>
              <a:rPr lang="en-US" sz="2000" dirty="0" smtClean="0"/>
              <a:t>To create a probability table for future PV grid penetrations in a specific distribution service area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Using data from a salesforce pull from June 2015</a:t>
            </a:r>
          </a:p>
          <a:p>
            <a:r>
              <a:rPr lang="en-US" sz="2000" dirty="0" smtClean="0"/>
              <a:t>Needed to know the PV locations to determine the connection location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163" t="41860" r="47675" b="34462"/>
          <a:stretch/>
        </p:blipFill>
        <p:spPr>
          <a:xfrm>
            <a:off x="2095500" y="1466211"/>
            <a:ext cx="4724400" cy="240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74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GIS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Geographic </a:t>
            </a:r>
            <a:r>
              <a:rPr lang="en-US" sz="2400" dirty="0"/>
              <a:t>Information </a:t>
            </a:r>
            <a:r>
              <a:rPr lang="en-US" sz="2400" dirty="0" smtClean="0"/>
              <a:t>Systems (GIS) </a:t>
            </a:r>
          </a:p>
          <a:p>
            <a:pPr lvl="1"/>
            <a:r>
              <a:rPr lang="en-US" sz="2000" dirty="0" smtClean="0"/>
              <a:t>Mapping </a:t>
            </a:r>
            <a:r>
              <a:rPr lang="en-US" sz="2000" dirty="0"/>
              <a:t>technology </a:t>
            </a:r>
            <a:endParaRPr lang="en-US" sz="2000" dirty="0" smtClean="0"/>
          </a:p>
          <a:p>
            <a:pPr lvl="1"/>
            <a:r>
              <a:rPr lang="en-US" sz="2000" dirty="0"/>
              <a:t>I</a:t>
            </a:r>
            <a:r>
              <a:rPr lang="en-US" sz="2000" dirty="0" smtClean="0"/>
              <a:t>ntegrates databases </a:t>
            </a:r>
            <a:r>
              <a:rPr lang="en-US" sz="2000" dirty="0"/>
              <a:t>with georeferenced spatial </a:t>
            </a:r>
            <a:r>
              <a:rPr lang="en-US" sz="2000" dirty="0" smtClean="0"/>
              <a:t>data</a:t>
            </a:r>
          </a:p>
          <a:p>
            <a:pPr lvl="1"/>
            <a:r>
              <a:rPr lang="en-US" sz="2000" dirty="0" smtClean="0"/>
              <a:t>Geocoding to match addresses with </a:t>
            </a:r>
            <a:r>
              <a:rPr lang="en-US" sz="2000" dirty="0" smtClean="0"/>
              <a:t>Latitude </a:t>
            </a:r>
            <a:r>
              <a:rPr lang="en-US" sz="2000" dirty="0" smtClean="0"/>
              <a:t>and </a:t>
            </a:r>
            <a:r>
              <a:rPr lang="en-US" sz="2000" dirty="0" smtClean="0"/>
              <a:t>Longitude </a:t>
            </a:r>
            <a:r>
              <a:rPr lang="en-US" sz="2000" dirty="0" smtClean="0"/>
              <a:t>locations</a:t>
            </a:r>
          </a:p>
          <a:p>
            <a:r>
              <a:rPr lang="en-US" sz="2400" dirty="0" smtClean="0"/>
              <a:t>Clemson </a:t>
            </a:r>
            <a:r>
              <a:rPr lang="en-US" sz="2400" dirty="0" smtClean="0"/>
              <a:t>University Center </a:t>
            </a:r>
            <a:r>
              <a:rPr lang="en-US" sz="2400" dirty="0" smtClean="0"/>
              <a:t>for Geospatial Technologies</a:t>
            </a:r>
          </a:p>
          <a:p>
            <a:pPr lvl="1"/>
            <a:r>
              <a:rPr lang="en-US" sz="2000" dirty="0" smtClean="0"/>
              <a:t>Training on working with Tabular </a:t>
            </a:r>
            <a:r>
              <a:rPr lang="en-US" sz="2000" dirty="0" smtClean="0"/>
              <a:t>Data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9252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7005816"/>
              </p:ext>
            </p:extLst>
          </p:nvPr>
        </p:nvGraphicFramePr>
        <p:xfrm>
          <a:off x="457200" y="1200150"/>
          <a:ext cx="8153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800"/>
                <a:gridCol w="2717800"/>
                <a:gridCol w="271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Situation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Locations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Installed</a:t>
                      </a:r>
                      <a:r>
                        <a:rPr lang="en-US" baseline="0" dirty="0" smtClean="0"/>
                        <a:t> Capacity (MW)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Matched by GIS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452.67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Unmatched by GIS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182.76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Hand</a:t>
                      </a:r>
                      <a:r>
                        <a:rPr lang="en-US" baseline="0" dirty="0" smtClean="0"/>
                        <a:t> matched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36.65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Unknown locations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146.11                                                                                                    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153400" cy="857250"/>
          </a:xfrm>
        </p:spPr>
        <p:txBody>
          <a:bodyPr/>
          <a:lstStyle/>
          <a:p>
            <a:r>
              <a:rPr lang="en-US" dirty="0" smtClean="0"/>
              <a:t>Geocoding Point Matching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2564625"/>
              </p:ext>
            </p:extLst>
          </p:nvPr>
        </p:nvGraphicFramePr>
        <p:xfrm>
          <a:off x="457200" y="1200150"/>
          <a:ext cx="81534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7800"/>
                <a:gridCol w="2717800"/>
                <a:gridCol w="2717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Situation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Locations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Installed</a:t>
                      </a:r>
                      <a:r>
                        <a:rPr lang="en-US" baseline="0" dirty="0" smtClean="0"/>
                        <a:t> Capacity (MW)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Matched</a:t>
                      </a:r>
                      <a:r>
                        <a:rPr lang="en-US" baseline="0" dirty="0" smtClean="0"/>
                        <a:t> by GIS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134.37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Unmatched by GIS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Hand</a:t>
                      </a:r>
                      <a:r>
                        <a:rPr lang="en-US" baseline="0" dirty="0" smtClean="0"/>
                        <a:t> Matched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Unknown</a:t>
                      </a:r>
                      <a:r>
                        <a:rPr lang="en-US" baseline="0" dirty="0" smtClean="0"/>
                        <a:t> locations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0.72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Geocoding Point Matching </a:t>
            </a:r>
            <a:r>
              <a:rPr lang="en-US" sz="3600" dirty="0" smtClean="0"/>
              <a:t>Results- DEC 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9889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511" t="20426" r="52127" b="11489"/>
          <a:stretch/>
        </p:blipFill>
        <p:spPr>
          <a:xfrm>
            <a:off x="228600" y="209550"/>
            <a:ext cx="8382000" cy="453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5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693" t="18462" r="51923" b="10769"/>
          <a:stretch/>
        </p:blipFill>
        <p:spPr>
          <a:xfrm>
            <a:off x="152400" y="209549"/>
            <a:ext cx="8382000" cy="459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2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System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 dirty="0" smtClean="0"/>
              <a:t>Residential</a:t>
            </a:r>
            <a:r>
              <a:rPr lang="pl-PL" sz="2400" dirty="0"/>
              <a:t>:   </a:t>
            </a:r>
            <a:r>
              <a:rPr lang="en-US" sz="2400" dirty="0" smtClean="0"/>
              <a:t>Installed Capacity </a:t>
            </a:r>
            <a:r>
              <a:rPr lang="en-US" sz="2400" dirty="0" smtClean="0"/>
              <a:t>below </a:t>
            </a:r>
            <a:r>
              <a:rPr lang="pl-PL" sz="2400" dirty="0" smtClean="0"/>
              <a:t>100kW</a:t>
            </a:r>
            <a:endParaRPr lang="en-US" sz="2400" dirty="0" smtClean="0"/>
          </a:p>
          <a:p>
            <a:r>
              <a:rPr lang="pl-PL" sz="2400" dirty="0" smtClean="0"/>
              <a:t>Commercial</a:t>
            </a:r>
            <a:r>
              <a:rPr lang="pl-PL" sz="2400" dirty="0"/>
              <a:t>: </a:t>
            </a:r>
            <a:r>
              <a:rPr lang="en-US" sz="2400" dirty="0" smtClean="0"/>
              <a:t> Between </a:t>
            </a:r>
            <a:r>
              <a:rPr lang="pl-PL" sz="2400" dirty="0" smtClean="0"/>
              <a:t>100kW</a:t>
            </a:r>
            <a:r>
              <a:rPr lang="en-US" sz="2400" dirty="0" smtClean="0"/>
              <a:t> and </a:t>
            </a:r>
            <a:r>
              <a:rPr lang="pl-PL" sz="2400" dirty="0" smtClean="0"/>
              <a:t>500kW</a:t>
            </a:r>
            <a:r>
              <a:rPr lang="en-US" sz="2400" dirty="0"/>
              <a:t> Installed Capacity </a:t>
            </a:r>
            <a:endParaRPr lang="en-US" sz="2400" dirty="0" smtClean="0"/>
          </a:p>
          <a:p>
            <a:r>
              <a:rPr lang="pl-PL" sz="2400" dirty="0" smtClean="0"/>
              <a:t>Utility </a:t>
            </a:r>
            <a:r>
              <a:rPr lang="pl-PL" sz="2400" dirty="0"/>
              <a:t>Scale</a:t>
            </a:r>
            <a:r>
              <a:rPr lang="pl-PL" sz="2400" dirty="0" smtClean="0"/>
              <a:t>:</a:t>
            </a:r>
            <a:r>
              <a:rPr lang="en-US" sz="2400" dirty="0" smtClean="0"/>
              <a:t> Above</a:t>
            </a:r>
            <a:r>
              <a:rPr lang="pl-PL" sz="2400" dirty="0" smtClean="0"/>
              <a:t> 500kW</a:t>
            </a:r>
            <a:r>
              <a:rPr lang="en-US" sz="2400" dirty="0"/>
              <a:t> Installed Capacity </a:t>
            </a:r>
            <a:endParaRPr lang="pl-PL" sz="2400" dirty="0"/>
          </a:p>
          <a:p>
            <a:pPr lvl="1">
              <a:buFontTx/>
              <a:buChar char="-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20713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914400" y="19050"/>
            <a:ext cx="27061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pl-PL" sz="2800" dirty="0" smtClean="0"/>
              <a:t>Residential</a:t>
            </a:r>
            <a:endParaRPr lang="pl-PL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353" t="23855" r="52206" b="15294"/>
          <a:stretch/>
        </p:blipFill>
        <p:spPr>
          <a:xfrm>
            <a:off x="133895" y="542270"/>
            <a:ext cx="8610600" cy="40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83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71D5E013-0AB1-4031-8811-5D2E30011BDF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A5E58D55-F661-4DD2-82C7-2439825670F8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DF2B66A9-345C-434D-BF16-66B8B9EBE561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A9799E87-5ACC-4487-A03F-585FD5390BB8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7C7903A0-2077-4064-81FA-061E5E591672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18764D66-E63C-4173-B19F-FB7541B7AF42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28B716A2-63D5-4FE1-BC78-901498672035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D1231C0C-ADD5-40F8-8800-FAD024CE2375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12337</TotalTime>
  <Words>308</Words>
  <Application>Microsoft Office PowerPoint</Application>
  <PresentationFormat>On-screen Show (16:9)</PresentationFormat>
  <Paragraphs>110</Paragraphs>
  <Slides>15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Project Goals</vt:lpstr>
      <vt:lpstr>Introduction to GIS </vt:lpstr>
      <vt:lpstr>Geocoding Point Matching Results</vt:lpstr>
      <vt:lpstr>Geocoding Point Matching Results- DEC </vt:lpstr>
      <vt:lpstr>PowerPoint Presentation</vt:lpstr>
      <vt:lpstr>PowerPoint Presentation</vt:lpstr>
      <vt:lpstr>Classification System</vt:lpstr>
      <vt:lpstr>PowerPoint Presentation</vt:lpstr>
      <vt:lpstr>PowerPoint Presentation</vt:lpstr>
      <vt:lpstr>PowerPoint Presentation</vt:lpstr>
      <vt:lpstr>Total Capacity in Classes</vt:lpstr>
      <vt:lpstr>MOREY’S SLIDES?</vt:lpstr>
      <vt:lpstr>PowerPoint Presentation</vt:lpstr>
      <vt:lpstr>Future Research </vt:lpstr>
    </vt:vector>
  </TitlesOfParts>
  <Company>Clemson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DANS</dc:creator>
  <cp:lastModifiedBy>ezanin</cp:lastModifiedBy>
  <cp:revision>203</cp:revision>
  <cp:lastPrinted>2014-07-21T17:14:12Z</cp:lastPrinted>
  <dcterms:created xsi:type="dcterms:W3CDTF">2014-06-09T14:40:13Z</dcterms:created>
  <dcterms:modified xsi:type="dcterms:W3CDTF">2016-03-25T00:50:10Z</dcterms:modified>
</cp:coreProperties>
</file>

<file path=docProps/thumbnail.jpeg>
</file>